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6" r:id="rId18"/>
    <p:sldId id="273" r:id="rId19"/>
    <p:sldId id="272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BD83B2-4A6C-46D7-92BD-05791FDF50E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1"/>
            <p14:sldId id="266"/>
            <p14:sldId id="267"/>
            <p14:sldId id="268"/>
            <p14:sldId id="269"/>
            <p14:sldId id="270"/>
            <p14:sldId id="276"/>
            <p14:sldId id="273"/>
            <p14:sldId id="272"/>
            <p14:sldId id="275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CE3651-F8E5-4C58-820D-7C2A50C0836E}" type="slidenum">
              <a:rPr lang="pt-BR" smtClean="0"/>
              <a:t>‹#›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644241-A582-496E-A776-8997901FB1C9}" type="datetimeFigureOut">
              <a:rPr lang="pt-BR" smtClean="0"/>
              <a:t>27/03/2017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einloft@acad.pucrs.b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Aula 1: Robótica com Arduino - Introdução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Professor: Daniel Centeno Einloft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1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Outros Exemplos de </a:t>
            </a:r>
            <a:r>
              <a:rPr lang="pt-BR" dirty="0" smtClean="0"/>
              <a:t>Robôs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 descr="http://images.techtimes.com/data/images/full/37201/google-self-driving-c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8857"/>
            <a:ext cx="3275856" cy="24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jduks.com.br/wp-content/uploads/2016/01/Limpar-a-sua-casa-agora-ficou-facil-com-o-robo-aspirador-Portal-Ajduks-Tecnologia-e-Ciencia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28800"/>
            <a:ext cx="3672408" cy="24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http2.mlstatic.com/aspirador-de-po-rob-cleaning-robot-a325-limpeza-da-casa-D_NQ_NP_18534-MLB20156127826_092014-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71" y="4392488"/>
            <a:ext cx="2559217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5940152" y="3789040"/>
            <a:ext cx="576064" cy="6034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Outros Exemplos de Robôs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http://www.inovacaotecnologica.com.br/noticias/imagens/010180100420-snooki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03364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super.abril.com.br/imagem/cirurgiao-robo-450-4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403702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56792"/>
            <a:ext cx="1552575" cy="261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502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Usar Robôs?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Trabalhos repetitivos e cansativos.</a:t>
            </a:r>
          </a:p>
          <a:p>
            <a:r>
              <a:rPr lang="pt-BR" sz="4000" dirty="0" smtClean="0"/>
              <a:t>Trabalhos perigosos e que afetam à saúde.</a:t>
            </a:r>
          </a:p>
          <a:p>
            <a:r>
              <a:rPr lang="pt-BR" sz="4000" dirty="0" smtClean="0"/>
              <a:t>Acesso à lugares </a:t>
            </a:r>
            <a:r>
              <a:rPr lang="pt-BR" sz="4000" dirty="0" smtClean="0"/>
              <a:t>inacessíveis</a:t>
            </a:r>
            <a:r>
              <a:rPr lang="pt-BR" sz="4000" dirty="0" smtClean="0"/>
              <a:t>.</a:t>
            </a:r>
          </a:p>
          <a:p>
            <a:r>
              <a:rPr lang="pt-BR" sz="4000" dirty="0" smtClean="0"/>
              <a:t>Uso doméstico e brinquedos.</a:t>
            </a:r>
          </a:p>
          <a:p>
            <a:r>
              <a:rPr lang="pt-BR" sz="4000" dirty="0" smtClean="0"/>
              <a:t>Trabalhos muito difíceis e com alta precisão.</a:t>
            </a:r>
          </a:p>
        </p:txBody>
      </p:sp>
    </p:spTree>
    <p:extLst>
      <p:ext uri="{BB962C8B-B14F-4D97-AF65-F5344CB8AC3E}">
        <p14:creationId xmlns:p14="http://schemas.microsoft.com/office/powerpoint/2010/main" val="16899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Futuro da Robótica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://www.centertechscs.com.br/centertechscs.com.br/arquivos/images/deka_a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araiba.com.br/static/images/noticias/normal/1352151541411-termin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8800"/>
            <a:ext cx="234876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06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Futuro da Robótica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http://imagens.canaltech.com.br/137049.237665-Robo-da-Hyunda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28800"/>
            <a:ext cx="408951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ecnoblog.net/wp-content/uploads/2016/02/suitx_phoeni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28800"/>
            <a:ext cx="2808312" cy="367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wired.com/images_blogs/autopia/2010/02/r2-gm-nasa-rob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85" y="4437112"/>
            <a:ext cx="3391737" cy="27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4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Os Robôs vão Dominar o Mundo?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 descr="https://pmcvariety.files.wordpress.com/2015/04/ultr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3"/>
            <a:ext cx="550461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3"/>
            <a:ext cx="36671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s://geeksoulbrother.files.wordpress.com/2011/12/list_2_140_20101210_031619_430_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41968"/>
            <a:ext cx="3816424" cy="231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05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Os Maiores Desafios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Poder Computacional.</a:t>
            </a:r>
          </a:p>
          <a:p>
            <a:r>
              <a:rPr lang="pt-BR" sz="4400" dirty="0" smtClean="0"/>
              <a:t>Inteligência Artificial.</a:t>
            </a:r>
          </a:p>
          <a:p>
            <a:r>
              <a:rPr lang="pt-BR" sz="4400" dirty="0" smtClean="0"/>
              <a:t>Controle e Automação.</a:t>
            </a:r>
          </a:p>
          <a:p>
            <a:r>
              <a:rPr lang="pt-BR" sz="4400" dirty="0" smtClean="0"/>
              <a:t>Custo.</a:t>
            </a:r>
            <a:endParaRPr lang="pt-BR" sz="4400" dirty="0"/>
          </a:p>
        </p:txBody>
      </p:sp>
      <p:pic>
        <p:nvPicPr>
          <p:cNvPr id="5122" name="Picture 2" descr="http://www.agkcorretora.com.br/media/image/artigos/cedulas-dolar/One-dollar-frente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4451648" cy="19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7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pt-BR" sz="8800" dirty="0" smtClean="0">
              <a:sym typeface="Wingdings" panose="05000000000000000000" pitchFamily="2" charset="2"/>
            </a:endParaRPr>
          </a:p>
          <a:p>
            <a:pPr marL="114300" indent="0" algn="ctr">
              <a:buNone/>
            </a:pPr>
            <a:r>
              <a:rPr lang="pt-BR" sz="8800" dirty="0" smtClean="0">
                <a:sym typeface="Wingdings" panose="05000000000000000000" pitchFamily="2" charset="2"/>
              </a:rPr>
              <a:t>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160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que é Preciso para Começar a Estudar Robótica?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Conhecimento de Matemática</a:t>
            </a:r>
          </a:p>
          <a:p>
            <a:pPr marL="114300" indent="0">
              <a:buNone/>
            </a:pPr>
            <a:r>
              <a:rPr lang="pt-BR" dirty="0" smtClean="0"/>
              <a:t>				                 </a:t>
            </a:r>
          </a:p>
          <a:p>
            <a:pPr marL="114300" indent="0">
              <a:buNone/>
            </a:pPr>
            <a:r>
              <a:rPr lang="pt-BR" dirty="0" smtClean="0"/>
              <a:t>                                                                           </a:t>
            </a:r>
            <a:r>
              <a:rPr lang="pt-BR" dirty="0" smtClean="0">
                <a:solidFill>
                  <a:srgbClr val="FF0000"/>
                </a:solidFill>
              </a:rPr>
              <a:t>Controle e Automação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Conhecimento de Programação                   </a:t>
            </a:r>
            <a:r>
              <a:rPr lang="pt-BR" dirty="0" smtClean="0">
                <a:solidFill>
                  <a:srgbClr val="FF0000"/>
                </a:solidFill>
              </a:rPr>
              <a:t>Inteligência </a:t>
            </a:r>
            <a:r>
              <a:rPr lang="pt-BR" dirty="0">
                <a:solidFill>
                  <a:srgbClr val="FF0000"/>
                </a:solidFill>
              </a:rPr>
              <a:t>Artificial</a:t>
            </a:r>
          </a:p>
          <a:p>
            <a:pPr marL="114300" indent="0">
              <a:buNone/>
            </a:pPr>
            <a:r>
              <a:rPr lang="pt-BR" dirty="0" smtClean="0"/>
              <a:t> 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smtClean="0"/>
              <a:t>Conhecimento de Eletrônica                  Hardware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Boa vontade, esforço, estudo “por fora”, conhecimento de inglês</a:t>
            </a:r>
          </a:p>
        </p:txBody>
      </p:sp>
      <p:sp>
        <p:nvSpPr>
          <p:cNvPr id="4" name="Right Arrow 3"/>
          <p:cNvSpPr/>
          <p:nvPr/>
        </p:nvSpPr>
        <p:spPr>
          <a:xfrm rot="1673754">
            <a:off x="4196943" y="2276863"/>
            <a:ext cx="1048593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ight Arrow 4"/>
          <p:cNvSpPr/>
          <p:nvPr/>
        </p:nvSpPr>
        <p:spPr>
          <a:xfrm rot="19771603">
            <a:off x="4205415" y="3128540"/>
            <a:ext cx="1224707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ight Arrow 5"/>
          <p:cNvSpPr/>
          <p:nvPr/>
        </p:nvSpPr>
        <p:spPr>
          <a:xfrm>
            <a:off x="4355976" y="3404274"/>
            <a:ext cx="946551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Arrow 6"/>
          <p:cNvSpPr/>
          <p:nvPr/>
        </p:nvSpPr>
        <p:spPr>
          <a:xfrm>
            <a:off x="4047655" y="4869160"/>
            <a:ext cx="909355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Arrow 7"/>
          <p:cNvSpPr/>
          <p:nvPr/>
        </p:nvSpPr>
        <p:spPr>
          <a:xfrm rot="19771603">
            <a:off x="4205414" y="3128539"/>
            <a:ext cx="1224707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50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Como os Robôs funcionam?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 descr="http://api.ning.com/files/p*nJff9Opf1bRK8NDe6wAYbz7s*tIWOnOMxzJS0*yFGBPUz6roGAlFAQH6QuG*VU7Sf0*K8zxTSjIstEpSCn26RXD*vlSzGV/ArduinoUN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297418" cy="16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severoroth.com.br/media/catalog/product/cache/1/image/d5f7785a9e1c3ab0c4955606ff94c7df/2/5/253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mlb-s1-p.mlstatic.com/322-MLB4679409508_072013-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40768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ngleandroalves.files.wordpress.com/2012/07/servo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40017"/>
            <a:ext cx="2653375" cy="24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267744" y="3789040"/>
            <a:ext cx="720080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19771603">
            <a:off x="5292080" y="2856695"/>
            <a:ext cx="720080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024339">
            <a:off x="5330689" y="4450619"/>
            <a:ext cx="720080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53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Aluno de Engenharia de Computação da Pontíficia Universidade Católica do Rio Grande do Sul (</a:t>
            </a:r>
            <a:r>
              <a:rPr lang="pt-BR" b="1" dirty="0" smtClean="0"/>
              <a:t>PUCRS</a:t>
            </a:r>
            <a:r>
              <a:rPr lang="pt-BR" dirty="0" smtClean="0"/>
              <a:t>).</a:t>
            </a:r>
          </a:p>
          <a:p>
            <a:r>
              <a:rPr lang="pt-BR" dirty="0" smtClean="0"/>
              <a:t>Bolsista de Iniciação Científica  pelo CNPq.</a:t>
            </a:r>
          </a:p>
          <a:p>
            <a:r>
              <a:rPr lang="pt-BR" dirty="0" smtClean="0"/>
              <a:t>Bolsista voluntário do Laboratório de Sistemas Autônomos (</a:t>
            </a:r>
            <a:r>
              <a:rPr lang="pt-BR" b="1" dirty="0" smtClean="0"/>
              <a:t>LSA</a:t>
            </a:r>
            <a:r>
              <a:rPr lang="pt-BR" dirty="0" smtClean="0"/>
              <a:t>).</a:t>
            </a:r>
          </a:p>
          <a:p>
            <a:r>
              <a:rPr lang="pt-BR" dirty="0" smtClean="0"/>
              <a:t>Monitor das cadeiras de Arquitetura de Computadores I (EC) e Fundamentos de Sistemas Digitais (CC).</a:t>
            </a:r>
          </a:p>
        </p:txBody>
      </p:sp>
    </p:spTree>
    <p:extLst>
      <p:ext uri="{BB962C8B-B14F-4D97-AF65-F5344CB8AC3E}">
        <p14:creationId xmlns:p14="http://schemas.microsoft.com/office/powerpoint/2010/main" val="3045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que é um Micro-Controlaor?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pequeno computador dentro de um circuito integrado (CI).</a:t>
            </a:r>
          </a:p>
          <a:p>
            <a:r>
              <a:rPr lang="pt-BR" dirty="0" smtClean="0"/>
              <a:t>Características: pouca memória, poder de processamento baixo, mais barato, pequeno, vários pinos digitais e analógicos.</a:t>
            </a:r>
          </a:p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56992"/>
            <a:ext cx="199522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blog.novaeletronica.com.br/img/Intel-80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15324"/>
            <a:ext cx="30480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api.ning.com/files/p*nJff9Opf1bRK8NDe6wAYbz7s*tIWOnOMxzJS0*yFGBPUz6roGAlFAQH6QuG*VU7Sf0*K8zxTSjIstEpSCn26RXD*vlSzGV/ArduinoUNO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15324"/>
            <a:ext cx="324325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1763688" y="4544012"/>
            <a:ext cx="720080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Arrow 7"/>
          <p:cNvSpPr/>
          <p:nvPr/>
        </p:nvSpPr>
        <p:spPr>
          <a:xfrm rot="936795">
            <a:off x="4865853" y="4544012"/>
            <a:ext cx="1830188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88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Arduino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plataforma de prototipagem eletrônica de hardware e de placa única.</a:t>
            </a:r>
          </a:p>
          <a:p>
            <a:r>
              <a:rPr lang="pt-BR" dirty="0" smtClean="0"/>
              <a:t>Vários modelos: Arduino UNO, MEGA, NANO, LEONARDO, etc.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Utiliza Micro Controlador ATMEL AVR (quantidade de pinos e capacidade de computação e quantidade de memória variam com modelo).</a:t>
            </a:r>
          </a:p>
        </p:txBody>
      </p:sp>
      <p:pic>
        <p:nvPicPr>
          <p:cNvPr id="10242" name="Picture 2" descr="https://cdn.sparkfun.com/assets/f/4/e/2/7/51eeb8f9ce395f0778000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1944216" cy="14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arduino.cc/en/uploads/Main/ArduinoNanoBack_3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17919"/>
            <a:ext cx="2054340" cy="13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arduino.cc/en/uploads/Main/ArduinoMeg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69121"/>
            <a:ext cx="2403259" cy="160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o Arduino é tão famoso?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Barato e </a:t>
            </a:r>
            <a:r>
              <a:rPr lang="pt-BR" b="1" dirty="0" smtClean="0"/>
              <a:t>OPEN SOURCE</a:t>
            </a:r>
            <a:r>
              <a:rPr lang="pt-BR" dirty="0" smtClean="0"/>
              <a:t>.</a:t>
            </a:r>
          </a:p>
          <a:p>
            <a:r>
              <a:rPr lang="pt-BR" dirty="0" smtClean="0"/>
              <a:t>Consequentemente, constante criação de novos modelos de hardware e software por usuários do mundo inteiro.</a:t>
            </a:r>
          </a:p>
          <a:p>
            <a:r>
              <a:rPr lang="pt-BR" dirty="0" smtClean="0"/>
              <a:t>Possui um conjunto bibliotecas, chamda Wiring, que facilita a aprendizagem. Linguagem C/C++.</a:t>
            </a:r>
          </a:p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29000"/>
            <a:ext cx="2592288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789040"/>
            <a:ext cx="535592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2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que um Arduino pode fazer?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 smtClean="0"/>
              <a:t>Controlar LEDs, Displays de 7 Segmentos, Displays de LCD.</a:t>
            </a:r>
          </a:p>
          <a:p>
            <a:r>
              <a:rPr lang="pt-BR" sz="3600" dirty="0" smtClean="0"/>
              <a:t>Controlar motores.</a:t>
            </a:r>
          </a:p>
          <a:p>
            <a:r>
              <a:rPr lang="pt-BR" sz="3600" dirty="0" smtClean="0"/>
              <a:t>Controlar diversos tipos de sensores.</a:t>
            </a:r>
          </a:p>
          <a:p>
            <a:r>
              <a:rPr lang="pt-BR" sz="3600" dirty="0" smtClean="0"/>
              <a:t>Comunicação serial com computador, memórias externas e bluetooth (utilizando um módulo de bluetooth).</a:t>
            </a:r>
          </a:p>
          <a:p>
            <a:r>
              <a:rPr lang="pt-BR" sz="3600" dirty="0" smtClean="0"/>
              <a:t>Etc.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775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Como se programa um Arduino?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" y="1484784"/>
            <a:ext cx="8354112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162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Estrutura de Código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Código é separado em duas funções: Setup() e Loop().</a:t>
            </a:r>
          </a:p>
          <a:p>
            <a:endParaRPr lang="pt-BR" dirty="0"/>
          </a:p>
          <a:p>
            <a:r>
              <a:rPr lang="pt-BR" b="1" dirty="0" smtClean="0"/>
              <a:t>Void setup() : </a:t>
            </a:r>
            <a:r>
              <a:rPr lang="pt-BR" dirty="0" smtClean="0"/>
              <a:t>Função utilizada para fazer a configuração do arduino, quais pinos vão ser utilizados, como vão ser utilizados, definição de padrões de comunicação que serão utilizados no programa.</a:t>
            </a:r>
          </a:p>
          <a:p>
            <a:endParaRPr lang="pt-BR" dirty="0"/>
          </a:p>
          <a:p>
            <a:r>
              <a:rPr lang="pt-BR" b="1" dirty="0" smtClean="0"/>
              <a:t>Void loop(): </a:t>
            </a:r>
            <a:r>
              <a:rPr lang="pt-BR" dirty="0" smtClean="0"/>
              <a:t>O “programa principal” ou “laço principal”. </a:t>
            </a:r>
            <a:r>
              <a:rPr lang="pt-BR" dirty="0"/>
              <a:t> </a:t>
            </a:r>
            <a:r>
              <a:rPr lang="pt-BR" dirty="0" smtClean="0"/>
              <a:t>Onde é feita a computação de fato, escrita nos pinos, leitura da memória, cálculos, controle,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45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código em Arduino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06931"/>
            <a:ext cx="7776864" cy="484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66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pt-BR" sz="8800" dirty="0" smtClean="0">
              <a:sym typeface="Wingdings" panose="05000000000000000000" pitchFamily="2" charset="2"/>
            </a:endParaRPr>
          </a:p>
          <a:p>
            <a:pPr marL="114300" indent="0" algn="ctr">
              <a:buNone/>
            </a:pPr>
            <a:r>
              <a:rPr lang="pt-BR" sz="8800" dirty="0" smtClean="0">
                <a:sym typeface="Wingdings" panose="05000000000000000000" pitchFamily="2" charset="2"/>
              </a:rPr>
              <a:t>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75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do Curso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Revisão/Aula de Eletrônica básica.</a:t>
            </a:r>
          </a:p>
          <a:p>
            <a:r>
              <a:rPr lang="pt-BR" dirty="0" smtClean="0"/>
              <a:t>Revisão/Aula de Programação em C/C++.</a:t>
            </a:r>
          </a:p>
          <a:p>
            <a:r>
              <a:rPr lang="pt-BR" dirty="0" smtClean="0"/>
              <a:t>Aulas com simulador de Arduino:  Escrita e leitura digital, leitura analógica, leitura e escrita serial, motores, sensores e comunicação à distância (bluetooth).</a:t>
            </a:r>
          </a:p>
          <a:p>
            <a:r>
              <a:rPr lang="pt-BR" dirty="0" smtClean="0"/>
              <a:t>Projeto final: Carrinho seguidor de linha, carrinho de controle remoto, mão robótica, etc. A ESCOLHER.</a:t>
            </a:r>
          </a:p>
          <a:p>
            <a:r>
              <a:rPr lang="pt-BR" dirty="0" smtClean="0"/>
              <a:t>Breve introdução à Inteligência Artificial.</a:t>
            </a:r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r>
              <a:rPr lang="pt-BR" sz="3200" smtClean="0"/>
              <a:t>Dúvidas/Sugestões</a:t>
            </a:r>
            <a:r>
              <a:rPr lang="pt-BR" sz="32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184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Contato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E-mail</a:t>
            </a:r>
            <a:r>
              <a:rPr lang="pt-BR" sz="3200" dirty="0" smtClean="0"/>
              <a:t>: </a:t>
            </a:r>
            <a:r>
              <a:rPr lang="pt-BR" sz="3200" dirty="0" smtClean="0">
                <a:hlinkClick r:id="rId2"/>
              </a:rPr>
              <a:t>daniel.einloft@acad.pucrs.br</a:t>
            </a:r>
            <a:endParaRPr lang="pt-BR" sz="3200" dirty="0" smtClean="0"/>
          </a:p>
          <a:p>
            <a:r>
              <a:rPr lang="pt-BR" sz="3200" b="1" dirty="0" smtClean="0"/>
              <a:t>Facebook</a:t>
            </a:r>
            <a:r>
              <a:rPr lang="pt-BR" sz="3200" dirty="0" smtClean="0"/>
              <a:t>: Daniel </a:t>
            </a:r>
            <a:r>
              <a:rPr lang="pt-BR" sz="3200" dirty="0" err="1" smtClean="0"/>
              <a:t>Einloft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90238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Áreas de Trabalho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Programação de baixo nível, desenvolvedor de hardware e software para o LSA.</a:t>
            </a:r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492896"/>
            <a:ext cx="359211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2492897"/>
            <a:ext cx="208823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0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pt-BR" sz="8800" dirty="0" smtClean="0">
              <a:sym typeface="Wingdings" panose="05000000000000000000" pitchFamily="2" charset="2"/>
            </a:endParaRPr>
          </a:p>
          <a:p>
            <a:pPr marL="114300" indent="0" algn="ctr">
              <a:buNone/>
            </a:pPr>
            <a:r>
              <a:rPr lang="pt-BR" sz="8800" dirty="0" smtClean="0">
                <a:sym typeface="Wingdings" panose="05000000000000000000" pitchFamily="2" charset="2"/>
              </a:rPr>
              <a:t>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01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Áreas de Trabalho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Desenvolvedor de Software de Visão Computacional</a:t>
            </a:r>
          </a:p>
          <a:p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82358"/>
            <a:ext cx="7614778" cy="366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2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Interesses Profissionais e Pessoais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Interesses profissionais: </a:t>
            </a:r>
            <a:r>
              <a:rPr lang="pt-BR" dirty="0" smtClean="0"/>
              <a:t>VHDL (VHSIC Hardware Discription Language), </a:t>
            </a:r>
            <a:r>
              <a:rPr lang="pt-BR" dirty="0" smtClean="0"/>
              <a:t>robótica, </a:t>
            </a:r>
            <a:r>
              <a:rPr lang="pt-BR" dirty="0" smtClean="0"/>
              <a:t>visão </a:t>
            </a:r>
            <a:r>
              <a:rPr lang="pt-BR" dirty="0" smtClean="0"/>
              <a:t>computacional, desenvolvimento de jogos (design).</a:t>
            </a:r>
            <a:endParaRPr lang="pt-BR" dirty="0" smtClean="0"/>
          </a:p>
          <a:p>
            <a:r>
              <a:rPr lang="pt-BR" b="1" dirty="0" smtClean="0"/>
              <a:t>Objetivos</a:t>
            </a:r>
            <a:r>
              <a:rPr lang="pt-BR" dirty="0" smtClean="0"/>
              <a:t>:  Mestrado, meio acadêmico, trabalhar numa das três áreas acima</a:t>
            </a:r>
            <a:r>
              <a:rPr lang="pt-BR" dirty="0" smtClean="0"/>
              <a:t>. </a:t>
            </a:r>
            <a:r>
              <a:rPr lang="pt-BR" dirty="0" smtClean="0"/>
              <a:t>Intercâmbio, trabalho no exterior.</a:t>
            </a:r>
            <a:endParaRPr lang="pt-BR" dirty="0" smtClean="0"/>
          </a:p>
          <a:p>
            <a:pPr marL="114300" indent="0">
              <a:buNone/>
            </a:pPr>
            <a:endParaRPr lang="pt-BR" dirty="0" smtClean="0"/>
          </a:p>
          <a:p>
            <a:endParaRPr lang="pt-B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83944"/>
            <a:ext cx="6552728" cy="329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1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Afinal, o que é Robótica?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dirty="0" smtClean="0"/>
              <a:t>Definição de Robô: Máquina ou mecanismo controlado de forma autônoma.</a:t>
            </a:r>
          </a:p>
          <a:p>
            <a:r>
              <a:rPr lang="pt-BR" sz="3200" dirty="0" smtClean="0"/>
              <a:t>Áreas de grande importância para robótica: eletrônica, sistemas embarcados,  controle e automação.</a:t>
            </a:r>
          </a:p>
          <a:p>
            <a:r>
              <a:rPr lang="pt-BR" sz="3200" dirty="0" smtClean="0"/>
              <a:t>Um sistema robótico pode ser divido em 5 pilares: </a:t>
            </a:r>
            <a:r>
              <a:rPr lang="pt-BR" sz="3200" b="1" dirty="0" smtClean="0"/>
              <a:t>Atuadores, sensores, alimentação/energia, controle e comunicação.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0516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Exemplo: Cachorro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20891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2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Exemplo: Aibo</a:t>
            </a:r>
            <a:endParaRPr lang="pt-B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92088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Outros Exemplos de Robôs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pt-BR" dirty="0"/>
          </a:p>
        </p:txBody>
      </p:sp>
      <p:pic>
        <p:nvPicPr>
          <p:cNvPr id="8" name="Picture 2" descr="http://www.somai.com.br/wp-content/uploads/2012/06/Low_Res_NAO_NextGen_07-229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080"/>
            <a:ext cx="21812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2800"/>
            <a:ext cx="36861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justdrones.co.uk/media/wysiwyg/cx-20-dr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1" y="1078080"/>
            <a:ext cx="7128792" cy="407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161</TotalTime>
  <Words>658</Words>
  <Application>Microsoft Office PowerPoint</Application>
  <PresentationFormat>On-screen Show (4:3)</PresentationFormat>
  <Paragraphs>101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Adjacency</vt:lpstr>
      <vt:lpstr>Aula 1: Robótica com Arduino - Introdução</vt:lpstr>
      <vt:lpstr>Introdução</vt:lpstr>
      <vt:lpstr>Áreas de Trabalho </vt:lpstr>
      <vt:lpstr>Áreas de Trabalho </vt:lpstr>
      <vt:lpstr>Interesses Profissionais e Pessoais</vt:lpstr>
      <vt:lpstr>Afinal, o que é Robótica?</vt:lpstr>
      <vt:lpstr>Exemplo: Cachorro</vt:lpstr>
      <vt:lpstr>Exemplo: Aibo</vt:lpstr>
      <vt:lpstr>Outros Exemplos de Robôs</vt:lpstr>
      <vt:lpstr>Outros Exemplos de Robôs</vt:lpstr>
      <vt:lpstr>Outros Exemplos de Robôs</vt:lpstr>
      <vt:lpstr>Por que Usar Robôs?</vt:lpstr>
      <vt:lpstr>Futuro da Robótica</vt:lpstr>
      <vt:lpstr>Futuro da Robótica</vt:lpstr>
      <vt:lpstr>Os Robôs vão Dominar o Mundo?</vt:lpstr>
      <vt:lpstr>Os Maiores Desafios</vt:lpstr>
      <vt:lpstr>Dúvidas?</vt:lpstr>
      <vt:lpstr>O que é Preciso para Começar a Estudar Robótica?</vt:lpstr>
      <vt:lpstr>Como os Robôs funcionam?</vt:lpstr>
      <vt:lpstr>O que é um Micro-Controlaor?</vt:lpstr>
      <vt:lpstr>O Arduino</vt:lpstr>
      <vt:lpstr>Por que o Arduino é tão famoso?</vt:lpstr>
      <vt:lpstr>O que um Arduino pode fazer?</vt:lpstr>
      <vt:lpstr>Como se programa um Arduino?</vt:lpstr>
      <vt:lpstr>Estrutura de Código</vt:lpstr>
      <vt:lpstr>Exemplo de código em Arduino</vt:lpstr>
      <vt:lpstr>Dúvidas?</vt:lpstr>
      <vt:lpstr>Estrutura do Curso</vt:lpstr>
      <vt:lpstr>Contato</vt:lpstr>
      <vt:lpstr>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1: Robótica com Arduino - Introdução</dc:title>
  <dc:creator>Daniel Einloft</dc:creator>
  <cp:lastModifiedBy>Daniel Einloft</cp:lastModifiedBy>
  <cp:revision>14</cp:revision>
  <dcterms:created xsi:type="dcterms:W3CDTF">2016-08-11T21:28:35Z</dcterms:created>
  <dcterms:modified xsi:type="dcterms:W3CDTF">2017-03-28T01:30:33Z</dcterms:modified>
</cp:coreProperties>
</file>